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1" r:id="rId3"/>
    <p:sldId id="272" r:id="rId4"/>
    <p:sldId id="273" r:id="rId5"/>
    <p:sldId id="278" r:id="rId6"/>
    <p:sldId id="279" r:id="rId7"/>
    <p:sldId id="277" r:id="rId8"/>
    <p:sldId id="280" r:id="rId9"/>
    <p:sldId id="281" r:id="rId10"/>
    <p:sldId id="276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706" autoAdjust="0"/>
  </p:normalViewPr>
  <p:slideViewPr>
    <p:cSldViewPr>
      <p:cViewPr varScale="1">
        <p:scale>
          <a:sx n="57" d="100"/>
          <a:sy n="57" d="100"/>
        </p:scale>
        <p:origin x="42" y="51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06/07/2018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06/07/2018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 descr="Map of Europe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06/07/2018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06/07/2018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jmu.edu/studio395/how-did-hitler-influence-a-nation-of-people-to-elect-the-nazi-party/" TargetMode="External"/><Relationship Id="rId13" Type="http://schemas.openxmlformats.org/officeDocument/2006/relationships/hyperlink" Target="http://www.bbc.com/news/magazine-28642846" TargetMode="External"/><Relationship Id="rId18" Type="http://schemas.openxmlformats.org/officeDocument/2006/relationships/hyperlink" Target="http://www.johndclare.net/Russ9.htm" TargetMode="External"/><Relationship Id="rId26" Type="http://schemas.openxmlformats.org/officeDocument/2006/relationships/hyperlink" Target="https://www.britannica.com/topic/Stalinism" TargetMode="External"/><Relationship Id="rId3" Type="http://schemas.openxmlformats.org/officeDocument/2006/relationships/hyperlink" Target="https://www.theguardian.com/world/2015/feb/16/north-korea-kim-jong-il-birthday" TargetMode="External"/><Relationship Id="rId21" Type="http://schemas.openxmlformats.org/officeDocument/2006/relationships/hyperlink" Target="https://www.quora.com/Why-did-Hitler-declare-war-on-the-USA" TargetMode="External"/><Relationship Id="rId7" Type="http://schemas.openxmlformats.org/officeDocument/2006/relationships/hyperlink" Target="http://www.italoamericano.org/story/2014-10-24/Squadristi" TargetMode="External"/><Relationship Id="rId12" Type="http://schemas.openxmlformats.org/officeDocument/2006/relationships/hyperlink" Target="https://www.bl.uk/collection-items/your-country-needs-you" TargetMode="External"/><Relationship Id="rId17" Type="http://schemas.openxmlformats.org/officeDocument/2006/relationships/hyperlink" Target="http://www.markedbyteachers.com/gcse/history/how-true-is-it-to-say-that-stalin-effectively-removed-opposition-to-the-exercise-of-his-personal-power-up-to-1941.html" TargetMode="External"/><Relationship Id="rId25" Type="http://schemas.openxmlformats.org/officeDocument/2006/relationships/hyperlink" Target="https://holocaustworldwar2sweeney.weebly.com/why-did-hitler-hate-jews.html" TargetMode="External"/><Relationship Id="rId2" Type="http://schemas.openxmlformats.org/officeDocument/2006/relationships/hyperlink" Target="https://study.com/academy/lesson/what-is-a-cult-of-personality-definition-examples.html" TargetMode="External"/><Relationship Id="rId16" Type="http://schemas.openxmlformats.org/officeDocument/2006/relationships/hyperlink" Target="https://www.ushmm.org/wlc/en/article.php?ModuleId=10005686" TargetMode="External"/><Relationship Id="rId20" Type="http://schemas.openxmlformats.org/officeDocument/2006/relationships/hyperlink" Target="https://www.history.com/topics/world-war-ii/adolf-hitler" TargetMode="External"/><Relationship Id="rId29" Type="http://schemas.openxmlformats.org/officeDocument/2006/relationships/hyperlink" Target="https://thesefootballtimes.co/2015/07/20/the-relationship-between-mussolini-and-calcio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vidkertzer.com/books/pope-and-mussolini/reviews" TargetMode="External"/><Relationship Id="rId11" Type="http://schemas.openxmlformats.org/officeDocument/2006/relationships/hyperlink" Target="https://animalfarmracheltsao.weebly.com/propaganda.html" TargetMode="External"/><Relationship Id="rId24" Type="http://schemas.openxmlformats.org/officeDocument/2006/relationships/hyperlink" Target="https://www.ushmm.org/outreach/en/article.php?ModuleId=10007679" TargetMode="External"/><Relationship Id="rId5" Type="http://schemas.openxmlformats.org/officeDocument/2006/relationships/hyperlink" Target="https://pallavigajjar.wordpress.com/2008/10/17/what-methods-did-mussolini-use-to-gather-support-from-1919-1925/" TargetMode="External"/><Relationship Id="rId15" Type="http://schemas.openxmlformats.org/officeDocument/2006/relationships/hyperlink" Target="http://crisissome.blogspot.ca/2015/06/soviet-purges.html" TargetMode="External"/><Relationship Id="rId23" Type="http://schemas.openxmlformats.org/officeDocument/2006/relationships/hyperlink" Target="https://www.gettyimages.se/h%C3%A4ndelse/road-to-war-in-middle-east-and-north-africa-185175942#/mussolini-receiving-the-islam-sword-at-tripoli-in-lybia-on-march-1937-picture-id107413707" TargetMode="External"/><Relationship Id="rId28" Type="http://schemas.openxmlformats.org/officeDocument/2006/relationships/hyperlink" Target="https://www.deutschland.de/en/topic/politics/germany-europe/between-the-wars-failure-of-the-young-democracies" TargetMode="External"/><Relationship Id="rId10" Type="http://schemas.openxmlformats.org/officeDocument/2006/relationships/hyperlink" Target="http://allthatsinteresting.com/soviet-propaganda-posters-ww2#1" TargetMode="External"/><Relationship Id="rId19" Type="http://schemas.openxmlformats.org/officeDocument/2006/relationships/hyperlink" Target="https://www.ushmm.org/outreach/en/article.php?ModuleId=10007671" TargetMode="External"/><Relationship Id="rId31" Type="http://schemas.openxmlformats.org/officeDocument/2006/relationships/hyperlink" Target="https://schoolworkhelper.net/stalinism-stalins-economic-policy-1930-40/" TargetMode="External"/><Relationship Id="rId4" Type="http://schemas.openxmlformats.org/officeDocument/2006/relationships/hyperlink" Target="http://charlesmccain.com/2011/06/german-propaganda-posters-hitlers-cult-of-personality/" TargetMode="External"/><Relationship Id="rId9" Type="http://schemas.openxmlformats.org/officeDocument/2006/relationships/hyperlink" Target="https://www.ushmm.org/wlc/en/media_ph.php?ModuleId=10005202&amp;MediaId=819" TargetMode="External"/><Relationship Id="rId14" Type="http://schemas.openxmlformats.org/officeDocument/2006/relationships/hyperlink" Target="http://www.markedbyteachers.com/gcse/history/how-did-stalin-control-russia-from-1924-1953.html" TargetMode="External"/><Relationship Id="rId22" Type="http://schemas.openxmlformats.org/officeDocument/2006/relationships/hyperlink" Target="https://www.gettyimages.se/h%C3%A4ndelse/road-to-war-in-middle-east-and-north-africa-185175942#/italian-prime-minister-benito-mussolini-and-king-victor-emmanuel-iii-picture-id98950343" TargetMode="External"/><Relationship Id="rId27" Type="http://schemas.openxmlformats.org/officeDocument/2006/relationships/hyperlink" Target="http://www.vision.org/visionmedia/history-Russia-Stalin/10698.aspx" TargetMode="External"/><Relationship Id="rId30" Type="http://schemas.openxmlformats.org/officeDocument/2006/relationships/hyperlink" Target="http://uclailliterati.blogspot.ca/2005/06/on-stalin-and-stalinism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Rise of totalitarianism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12" y="304800"/>
            <a:ext cx="11811000" cy="691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90" dirty="0" smtClean="0"/>
              <a:t>(1)- What </a:t>
            </a:r>
            <a:r>
              <a:rPr lang="en-US" sz="990" dirty="0"/>
              <a:t>is a Cult of Personality? - Definition &amp; Examples | Study.com. (2018) Retrieved March 13, 2018, from </a:t>
            </a:r>
            <a:r>
              <a:rPr lang="en-US" sz="990" dirty="0">
                <a:hlinkClick r:id="rId2"/>
              </a:rPr>
              <a:t>https://</a:t>
            </a:r>
            <a:r>
              <a:rPr lang="en-US" sz="990" dirty="0" smtClean="0">
                <a:hlinkClick r:id="rId2"/>
              </a:rPr>
              <a:t>study.com/academy/lesson/what-is-a-cult-of-personality-definition-examples.html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(2)-Union. (2018) North Korea's Kim dynasty: the making of a personality cult | World news | The Guardian. Retrieved March 13, 2018, from </a:t>
            </a:r>
            <a:r>
              <a:rPr lang="en-US" sz="990" dirty="0">
                <a:hlinkClick r:id="rId3"/>
              </a:rPr>
              <a:t>https://</a:t>
            </a:r>
            <a:r>
              <a:rPr lang="en-US" sz="990" dirty="0" smtClean="0">
                <a:hlinkClick r:id="rId3"/>
              </a:rPr>
              <a:t>www.theguardian.com/world/2015/feb/16/north-korea-kim-jong-il-birthday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(3)-German U-Boats. (2018) German Propaganda Posters - Hitler's Cult of Personality - Charles McCain. Retrieved March 13, 2018, from </a:t>
            </a:r>
            <a:r>
              <a:rPr lang="en-US" sz="990" dirty="0">
                <a:hlinkClick r:id="rId4"/>
              </a:rPr>
              <a:t>http://charlesmccain.com/2011/06/german-propaganda-posters-hitlers-cult-of-personality</a:t>
            </a:r>
            <a:r>
              <a:rPr lang="en-US" sz="990" dirty="0" smtClean="0">
                <a:hlinkClick r:id="rId4"/>
              </a:rPr>
              <a:t>/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(4)-Giving Them A. (2018) What methods did Mussolini use to gather support from 1919-1925? | </a:t>
            </a:r>
            <a:r>
              <a:rPr lang="en-US" sz="990" dirty="0" err="1"/>
              <a:t>h.i.s.t.o.r.y</a:t>
            </a:r>
            <a:r>
              <a:rPr lang="en-US" sz="990" dirty="0"/>
              <a:t>. Retrieved March 14, 2018, from </a:t>
            </a:r>
            <a:r>
              <a:rPr lang="en-US" sz="990" dirty="0">
                <a:hlinkClick r:id="rId5"/>
              </a:rPr>
              <a:t>https://pallavigajjar.wordpress.com/2008/10/17/what-methods-did-mussolini-use-to-gather-support-from-1919-1925</a:t>
            </a:r>
            <a:r>
              <a:rPr lang="en-US" sz="990" dirty="0" smtClean="0">
                <a:hlinkClick r:id="rId5"/>
              </a:rPr>
              <a:t>/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5)-Review for The Pope and Mussolini | David </a:t>
            </a:r>
            <a:r>
              <a:rPr lang="en-US" sz="990" dirty="0" err="1"/>
              <a:t>Kertzer</a:t>
            </a:r>
            <a:r>
              <a:rPr lang="en-US" sz="990" dirty="0"/>
              <a:t>. (2018) Retrieved March 14, 2018, from </a:t>
            </a:r>
            <a:r>
              <a:rPr lang="en-US" sz="990" dirty="0">
                <a:hlinkClick r:id="rId6"/>
              </a:rPr>
              <a:t>http://</a:t>
            </a:r>
            <a:r>
              <a:rPr lang="en-US" sz="990" dirty="0" smtClean="0">
                <a:hlinkClick r:id="rId6"/>
              </a:rPr>
              <a:t>www.davidkertzer.com/books/pope-and-mussolini/reviews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(6)-Plane And Scatter. (2018) </a:t>
            </a:r>
            <a:r>
              <a:rPr lang="en-US" sz="990" dirty="0" err="1"/>
              <a:t>Squadristi</a:t>
            </a:r>
            <a:r>
              <a:rPr lang="en-US" sz="990" dirty="0"/>
              <a:t>, March on Rome, Mussolini, Italian culture. Retrieved March 14, 2018, from </a:t>
            </a:r>
            <a:r>
              <a:rPr lang="en-US" sz="990" dirty="0">
                <a:hlinkClick r:id="rId7"/>
              </a:rPr>
              <a:t>http://</a:t>
            </a:r>
            <a:r>
              <a:rPr lang="en-US" sz="990" dirty="0" smtClean="0">
                <a:hlinkClick r:id="rId7"/>
              </a:rPr>
              <a:t>www.italoamericano.org/story/2014-10-24/Squadristi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(7)-Instructor And Semester. (2018) How did Hitler Influence a Nation of People to Elect the Nazi Party? – Studio 395. Retrieved March 14, 2018, from </a:t>
            </a:r>
            <a:r>
              <a:rPr lang="en-US" sz="990" dirty="0">
                <a:hlinkClick r:id="rId8"/>
              </a:rPr>
              <a:t>https://sites.jmu.edu/studio395/how-did-hitler-influence-a-nation-of-people-to-elect-the-nazi-party</a:t>
            </a:r>
            <a:r>
              <a:rPr lang="en-US" sz="990" dirty="0" smtClean="0">
                <a:hlinkClick r:id="rId8"/>
              </a:rPr>
              <a:t>/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(8)-</a:t>
            </a:r>
            <a:r>
              <a:rPr lang="en-US" sz="990" dirty="0" err="1"/>
              <a:t>Twittercard</a:t>
            </a:r>
            <a:r>
              <a:rPr lang="en-US" sz="990" dirty="0"/>
              <a:t>. (2018) Nazi Propaganda — Photograph. Retrieved March 14, 2018, from </a:t>
            </a:r>
            <a:r>
              <a:rPr lang="en-US" sz="990" dirty="0">
                <a:hlinkClick r:id="rId9"/>
              </a:rPr>
              <a:t>https://</a:t>
            </a:r>
            <a:r>
              <a:rPr lang="en-US" sz="990" dirty="0" smtClean="0">
                <a:hlinkClick r:id="rId9"/>
              </a:rPr>
              <a:t>www.ushmm.org/wlc/en/media_ph.php?ModuleId=10005202&amp;MediaId=819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9)-Gabe </a:t>
            </a:r>
            <a:r>
              <a:rPr lang="en-US" sz="990" dirty="0" err="1"/>
              <a:t>Paoletti</a:t>
            </a:r>
            <a:r>
              <a:rPr lang="en-US" sz="990" dirty="0"/>
              <a:t>. (2018) Soviet Propaganda: Posters From The Era Of Stalin And World War II. Retrieved March 14, 2018, from </a:t>
            </a:r>
            <a:r>
              <a:rPr lang="en-US" sz="990" dirty="0">
                <a:hlinkClick r:id="rId10"/>
              </a:rPr>
              <a:t>http://</a:t>
            </a:r>
            <a:r>
              <a:rPr lang="en-US" sz="990" dirty="0" smtClean="0">
                <a:hlinkClick r:id="rId10"/>
              </a:rPr>
              <a:t>allthatsinteresting.com/soviet-propaganda-posters-ww2#1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10)-Squealer. Orwell. (2018) Propaganda - Animal Farm. Retrieved March 14, 2018, from </a:t>
            </a:r>
            <a:r>
              <a:rPr lang="en-US" sz="990" dirty="0">
                <a:hlinkClick r:id="rId11"/>
              </a:rPr>
              <a:t>https://</a:t>
            </a:r>
            <a:r>
              <a:rPr lang="en-US" sz="990" dirty="0" smtClean="0">
                <a:hlinkClick r:id="rId11"/>
              </a:rPr>
              <a:t>animalfarmracheltsao.weebly.com/propaganda.html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11)-Using This Site. (2018) 'Your country needs you' advertisement - The British Library. Retrieved March 14, 2018, from </a:t>
            </a:r>
            <a:r>
              <a:rPr lang="en-US" sz="990" dirty="0">
                <a:hlinkClick r:id="rId12"/>
              </a:rPr>
              <a:t>https://</a:t>
            </a:r>
            <a:r>
              <a:rPr lang="en-US" sz="990" dirty="0" smtClean="0">
                <a:hlinkClick r:id="rId12"/>
              </a:rPr>
              <a:t>www.bl.uk/collection-items/your-country-needs-you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12)-Flash Library To. (2018) Kitchener: The most famous pointing finger - BBC News. Retrieved March 14, 2018, from </a:t>
            </a:r>
            <a:r>
              <a:rPr lang="en-US" sz="990" dirty="0">
                <a:hlinkClick r:id="rId13"/>
              </a:rPr>
              <a:t>http://</a:t>
            </a:r>
            <a:r>
              <a:rPr lang="en-US" sz="990" dirty="0" smtClean="0">
                <a:hlinkClick r:id="rId13"/>
              </a:rPr>
              <a:t>www.bbc.com/news/magazine-28642846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(13)-Out Team Of. (2018) How did Stalin control Russia from 1924-1953? - GCSE History - Marked by Teachers.com. Retrieved March 15, 2018, from </a:t>
            </a:r>
            <a:r>
              <a:rPr lang="en-US" sz="990" dirty="0">
                <a:hlinkClick r:id="rId14"/>
              </a:rPr>
              <a:t>http://</a:t>
            </a:r>
            <a:r>
              <a:rPr lang="en-US" sz="990" dirty="0" smtClean="0">
                <a:hlinkClick r:id="rId14"/>
              </a:rPr>
              <a:t>www.markedbyteachers.com/gcse/history/how-did-stalin-control-russia-from-1924-1953.html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(14)-Eliminating Divergent Ideologies. (2018) Crisis and Achievement: Soviet Purges. Retrieved March 15, 2018, from </a:t>
            </a:r>
            <a:r>
              <a:rPr lang="en-US" sz="990" dirty="0">
                <a:hlinkClick r:id="rId15"/>
              </a:rPr>
              <a:t>http://</a:t>
            </a:r>
            <a:r>
              <a:rPr lang="en-US" sz="990" dirty="0" smtClean="0">
                <a:hlinkClick r:id="rId15"/>
              </a:rPr>
              <a:t>crisissome.blogspot.ca/2015/06/soviet-purges.html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(15)- </a:t>
            </a:r>
            <a:r>
              <a:rPr lang="en-US" sz="990" dirty="0" err="1"/>
              <a:t>Twittercard</a:t>
            </a:r>
            <a:r>
              <a:rPr lang="en-US" sz="990" dirty="0"/>
              <a:t>. (2018) Nazi Terror Begins. Retrieved March 15, 2018, from </a:t>
            </a:r>
            <a:r>
              <a:rPr lang="en-US" sz="990" dirty="0">
                <a:hlinkClick r:id="rId16"/>
              </a:rPr>
              <a:t>https://</a:t>
            </a:r>
            <a:r>
              <a:rPr lang="en-US" sz="990" dirty="0" smtClean="0">
                <a:hlinkClick r:id="rId16"/>
              </a:rPr>
              <a:t>www.ushmm.org/wlc/en/article.php?ModuleId=10005686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(16)- Out Team Of. (2018) How true is it to say that Stalin effectively removed opposition to the exercise of his personal power up to 1941? - GCSE History - Marked by Teachers.com. Retrieved March 15, 2018, from </a:t>
            </a:r>
            <a:r>
              <a:rPr lang="en-US" sz="990" dirty="0">
                <a:hlinkClick r:id="rId17"/>
              </a:rPr>
              <a:t>http://</a:t>
            </a:r>
            <a:r>
              <a:rPr lang="en-US" sz="990" dirty="0" smtClean="0">
                <a:hlinkClick r:id="rId17"/>
              </a:rPr>
              <a:t>www.markedbyteachers.com/gcse/history/how-true-is-it-to-say-that-stalin-effectively-removed-opposition-to-the-exercise-of-his-personal-power-up-to-1941.html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(17)- His Outstanding Ability. (2018) Stalin Takes Power. Retrieved March 15, 2018, from </a:t>
            </a:r>
            <a:r>
              <a:rPr lang="en-US" sz="990" dirty="0">
                <a:hlinkClick r:id="rId18"/>
              </a:rPr>
              <a:t>http://</a:t>
            </a:r>
            <a:r>
              <a:rPr lang="en-US" sz="990" dirty="0" smtClean="0">
                <a:hlinkClick r:id="rId18"/>
              </a:rPr>
              <a:t>www.johndclare.net/Russ9.htm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(18)- </a:t>
            </a:r>
            <a:r>
              <a:rPr lang="en-US" sz="990" dirty="0" err="1"/>
              <a:t>Twittercard</a:t>
            </a:r>
            <a:r>
              <a:rPr lang="en-US" sz="990" dirty="0"/>
              <a:t>. (2018) Hitler Comes to Power. Retrieved March 15, 2018, from </a:t>
            </a:r>
            <a:r>
              <a:rPr lang="en-US" sz="990" dirty="0">
                <a:hlinkClick r:id="rId19"/>
              </a:rPr>
              <a:t>https://</a:t>
            </a:r>
            <a:r>
              <a:rPr lang="en-US" sz="990" dirty="0" smtClean="0">
                <a:hlinkClick r:id="rId19"/>
              </a:rPr>
              <a:t>www.ushmm.org/outreach/en/article.php?ModuleId=10007671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19)-Annalisa </a:t>
            </a:r>
            <a:r>
              <a:rPr lang="en-US" sz="990" dirty="0" err="1"/>
              <a:t>Merelli</a:t>
            </a:r>
            <a:r>
              <a:rPr lang="en-US" sz="990" dirty="0"/>
              <a:t>. (2018) Adolf Hitler was nominated for the Nobel Peace Prize in a darkly ironic letter by Erik </a:t>
            </a:r>
            <a:r>
              <a:rPr lang="en-US" sz="990" dirty="0" err="1"/>
              <a:t>Gottfrid</a:t>
            </a:r>
            <a:r>
              <a:rPr lang="en-US" sz="990" dirty="0"/>
              <a:t> Christian Brandt — Quartz. Retrieved March 15, 2018, from https://qz.com/803976/adolf-hitler-was-nominated-for-the-nobel-peace-prize-in-a-darkly-ironic-letter-by-erik-gottfrid-christian-brandt</a:t>
            </a:r>
            <a:r>
              <a:rPr lang="en-US" sz="990" dirty="0" smtClean="0"/>
              <a:t>/</a:t>
            </a:r>
          </a:p>
          <a:p>
            <a:pPr>
              <a:lnSpc>
                <a:spcPct val="90000"/>
              </a:lnSpc>
            </a:pPr>
            <a:r>
              <a:rPr lang="en-US" sz="990" dirty="0"/>
              <a:t>(20)-A British Gas. (2018) Adolf Hitler - World War II - HISTORY.com. Retrieved March 15, 2018, from </a:t>
            </a:r>
            <a:r>
              <a:rPr lang="en-US" sz="990" dirty="0">
                <a:hlinkClick r:id="rId20"/>
              </a:rPr>
              <a:t>https://</a:t>
            </a:r>
            <a:r>
              <a:rPr lang="en-US" sz="990" dirty="0" smtClean="0">
                <a:hlinkClick r:id="rId20"/>
              </a:rPr>
              <a:t>www.history.com/topics/world-war-ii/adolf-hitler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(21)-Soviet Forces Led. (2018) Why did Hitler declare war on the USA? - </a:t>
            </a:r>
            <a:r>
              <a:rPr lang="en-US" sz="990" dirty="0" err="1"/>
              <a:t>Quora</a:t>
            </a:r>
            <a:r>
              <a:rPr lang="en-US" sz="990" dirty="0"/>
              <a:t>. Retrieved March 15, 2018, from </a:t>
            </a:r>
            <a:r>
              <a:rPr lang="en-US" sz="990" dirty="0">
                <a:hlinkClick r:id="rId21"/>
              </a:rPr>
              <a:t>https://</a:t>
            </a:r>
            <a:r>
              <a:rPr lang="en-US" sz="990" dirty="0" smtClean="0">
                <a:hlinkClick r:id="rId21"/>
              </a:rPr>
              <a:t>www.quora.com/Why-did-Hitler-declare-war-on-the-USA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22)-Different Sources As. (2018) WWII: Road To War In Middle East And North Africa </a:t>
            </a:r>
            <a:r>
              <a:rPr lang="en-US" sz="990" dirty="0" err="1"/>
              <a:t>Foton</a:t>
            </a:r>
            <a:r>
              <a:rPr lang="en-US" sz="990" dirty="0"/>
              <a:t> </a:t>
            </a:r>
            <a:r>
              <a:rPr lang="en-US" sz="990" dirty="0" err="1"/>
              <a:t>och</a:t>
            </a:r>
            <a:r>
              <a:rPr lang="en-US" sz="990" dirty="0"/>
              <a:t> </a:t>
            </a:r>
            <a:r>
              <a:rPr lang="en-US" sz="990" dirty="0" err="1"/>
              <a:t>bilder</a:t>
            </a:r>
            <a:r>
              <a:rPr lang="en-US" sz="990" dirty="0"/>
              <a:t> | Getty Images. Retrieved March 15, 2018, from </a:t>
            </a:r>
            <a:r>
              <a:rPr lang="en-US" sz="990" dirty="0">
                <a:hlinkClick r:id="rId22"/>
              </a:rPr>
              <a:t>https://www.gettyimages.se/h%C3%A4ndelse/road-to-war-in-middle-east-and-north-africa-185175942#/</a:t>
            </a:r>
            <a:r>
              <a:rPr lang="en-US" sz="990" dirty="0" smtClean="0">
                <a:hlinkClick r:id="rId22"/>
              </a:rPr>
              <a:t>italian-prime-minister-benito-mussolini-and-king-victor-emmanuel-iii-picture-id98950343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23)-Different Sources As. (2018) WWII: Road To War In Middle East And North Africa </a:t>
            </a:r>
            <a:r>
              <a:rPr lang="en-US" sz="990" dirty="0" err="1"/>
              <a:t>Foton</a:t>
            </a:r>
            <a:r>
              <a:rPr lang="en-US" sz="990" dirty="0"/>
              <a:t> </a:t>
            </a:r>
            <a:r>
              <a:rPr lang="en-US" sz="990" dirty="0" err="1"/>
              <a:t>och</a:t>
            </a:r>
            <a:r>
              <a:rPr lang="en-US" sz="990" dirty="0"/>
              <a:t> </a:t>
            </a:r>
            <a:r>
              <a:rPr lang="en-US" sz="990" dirty="0" err="1"/>
              <a:t>bilder</a:t>
            </a:r>
            <a:r>
              <a:rPr lang="en-US" sz="990" dirty="0"/>
              <a:t> | Getty Images. Retrieved March 16, 2018, from </a:t>
            </a:r>
            <a:r>
              <a:rPr lang="en-US" sz="990" dirty="0">
                <a:hlinkClick r:id="rId23"/>
              </a:rPr>
              <a:t>https://www.gettyimages.se/h%C3%A4ndelse/road-to-war-in-middle-east-and-north-africa-185175942#/</a:t>
            </a:r>
            <a:r>
              <a:rPr lang="en-US" sz="990" dirty="0" smtClean="0">
                <a:hlinkClick r:id="rId23"/>
              </a:rPr>
              <a:t>mussolini-receiving-the-islam-sword-at-tripoli-in-lybia-on-march-1937-picture-id107413707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24)-</a:t>
            </a:r>
            <a:r>
              <a:rPr lang="en-US" sz="990" dirty="0" err="1"/>
              <a:t>Twittercard</a:t>
            </a:r>
            <a:r>
              <a:rPr lang="en-US" sz="990" dirty="0"/>
              <a:t>. (2018) Nazi Racism. Retrieved March 16, 2018, from </a:t>
            </a:r>
            <a:r>
              <a:rPr lang="en-US" sz="990" dirty="0">
                <a:hlinkClick r:id="rId24"/>
              </a:rPr>
              <a:t>https://</a:t>
            </a:r>
            <a:r>
              <a:rPr lang="en-US" sz="990" dirty="0" smtClean="0">
                <a:hlinkClick r:id="rId24"/>
              </a:rPr>
              <a:t>www.ushmm.org/outreach/en/article.php?ModuleId=10007679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(25)-Jewish People. (2018) Why Did Hitler Hate Jews? - The Holocaust and World War 2. Retrieved March 16, 2018, from </a:t>
            </a:r>
            <a:r>
              <a:rPr lang="en-US" sz="990" dirty="0">
                <a:hlinkClick r:id="rId25"/>
              </a:rPr>
              <a:t>https://</a:t>
            </a:r>
            <a:r>
              <a:rPr lang="en-US" sz="990" dirty="0" smtClean="0">
                <a:hlinkClick r:id="rId25"/>
              </a:rPr>
              <a:t>holocaustworldwar2sweeney.weebly.com/why-did-hitler-hate-jews.html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26)-Intellectuals And Rhetoricians. (2018) Stalinism | political doctrine | Britannica.com. Retrieved March 16, 2018, from </a:t>
            </a:r>
            <a:r>
              <a:rPr lang="en-US" sz="990" dirty="0">
                <a:hlinkClick r:id="rId26"/>
              </a:rPr>
              <a:t>https://</a:t>
            </a:r>
            <a:r>
              <a:rPr lang="en-US" sz="990" dirty="0" smtClean="0">
                <a:hlinkClick r:id="rId26"/>
              </a:rPr>
              <a:t>www.britannica.com/topic/Stalinism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(27)- One Of Russia. (2018) History: Russians Vote for Stalin, State Promotes Strident Nationalism. Retrieved March 16, 2018, from </a:t>
            </a:r>
            <a:r>
              <a:rPr lang="en-US" sz="990" dirty="0">
                <a:hlinkClick r:id="rId27"/>
              </a:rPr>
              <a:t>http://</a:t>
            </a:r>
            <a:r>
              <a:rPr lang="en-US" sz="990" dirty="0" smtClean="0">
                <a:hlinkClick r:id="rId27"/>
              </a:rPr>
              <a:t>www.vision.org/visionmedia/history-Russia-Stalin/10698.aspx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(28)-Social Unrest. (2018) Between the wars –  failure of the young democracies | deutschland.de - How Germany ticks. Retrieved March 16, 2018, from </a:t>
            </a:r>
            <a:r>
              <a:rPr lang="en-US" sz="990" dirty="0">
                <a:hlinkClick r:id="rId28"/>
              </a:rPr>
              <a:t>https://</a:t>
            </a:r>
            <a:r>
              <a:rPr lang="en-US" sz="990" dirty="0" smtClean="0">
                <a:hlinkClick r:id="rId28"/>
              </a:rPr>
              <a:t>www.deutschland.de/en/topic/politics/germany-europe/between-the-wars-failure-of-the-young-democracies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29)-Riots Before A. (2018) The relationship between Mussolini and </a:t>
            </a:r>
            <a:r>
              <a:rPr lang="en-US" sz="990" dirty="0" err="1"/>
              <a:t>calcio</a:t>
            </a:r>
            <a:r>
              <a:rPr lang="en-US" sz="990" dirty="0"/>
              <a:t>. Retrieved March 16, 2018, from </a:t>
            </a:r>
            <a:r>
              <a:rPr lang="en-US" sz="990" dirty="0">
                <a:hlinkClick r:id="rId29"/>
              </a:rPr>
              <a:t>https://thesefootballtimes.co/2015/07/20/the-relationship-between-mussolini-and-calcio</a:t>
            </a:r>
            <a:r>
              <a:rPr lang="en-US" sz="990" dirty="0" smtClean="0">
                <a:hlinkClick r:id="rId29"/>
              </a:rPr>
              <a:t>/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/>
              <a:t>(30)-Moscow. (2018) A Spectacular Failure: On Stalin and Stalinism. Retrieved March 16, 2018, from </a:t>
            </a:r>
            <a:r>
              <a:rPr lang="en-US" sz="990" dirty="0">
                <a:hlinkClick r:id="rId30"/>
              </a:rPr>
              <a:t>http://</a:t>
            </a:r>
            <a:r>
              <a:rPr lang="en-US" sz="990" dirty="0" smtClean="0">
                <a:hlinkClick r:id="rId30"/>
              </a:rPr>
              <a:t>uclailliterati.blogspot.ca/2005/06/on-stalin-and-stalinism.html</a:t>
            </a:r>
            <a:endParaRPr lang="en-US" sz="990" dirty="0" smtClean="0"/>
          </a:p>
          <a:p>
            <a:pPr>
              <a:lnSpc>
                <a:spcPct val="90000"/>
              </a:lnSpc>
            </a:pPr>
            <a:r>
              <a:rPr lang="en-US" sz="990" dirty="0" smtClean="0"/>
              <a:t>(</a:t>
            </a:r>
            <a:r>
              <a:rPr lang="en-US" sz="990" dirty="0"/>
              <a:t>31)-The Late. (2018) Stalinism: Stalin's Economic Policy (1930-40) - </a:t>
            </a:r>
            <a:r>
              <a:rPr lang="en-US" sz="990" dirty="0" err="1"/>
              <a:t>SchoolWorkHelper</a:t>
            </a:r>
            <a:r>
              <a:rPr lang="en-US" sz="990" dirty="0"/>
              <a:t>. Retrieved March 16, 2018, from </a:t>
            </a:r>
            <a:r>
              <a:rPr lang="en-US" sz="990" dirty="0">
                <a:hlinkClick r:id="rId31"/>
              </a:rPr>
              <a:t>https://schoolworkhelper.net/stalinism-stalins-economic-policy-1930-40</a:t>
            </a:r>
            <a:r>
              <a:rPr lang="en-US" sz="990" dirty="0" smtClean="0">
                <a:hlinkClick r:id="rId31"/>
              </a:rPr>
              <a:t>/</a:t>
            </a:r>
            <a:endParaRPr lang="en-US" sz="990" dirty="0" smtClean="0"/>
          </a:p>
          <a:p>
            <a:pPr>
              <a:lnSpc>
                <a:spcPct val="90000"/>
              </a:lnSpc>
            </a:pPr>
            <a:endParaRPr lang="en-US" sz="900" dirty="0" smtClean="0"/>
          </a:p>
          <a:p>
            <a:pPr>
              <a:lnSpc>
                <a:spcPct val="90000"/>
              </a:lnSpc>
            </a:pPr>
            <a:endParaRPr lang="en-US" sz="1400" dirty="0" smtClean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42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8012" y="5562600"/>
            <a:ext cx="5181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All media outlets, </a:t>
            </a:r>
            <a:r>
              <a:rPr lang="en-US" dirty="0" smtClean="0"/>
              <a:t>in north Korea state how awesome of </a:t>
            </a:r>
            <a:r>
              <a:rPr lang="en-US" dirty="0"/>
              <a:t>a person  Kim </a:t>
            </a:r>
            <a:r>
              <a:rPr lang="en-US" dirty="0" smtClean="0"/>
              <a:t>Jong-un</a:t>
            </a:r>
            <a:r>
              <a:rPr lang="en-US" dirty="0"/>
              <a:t> </a:t>
            </a:r>
            <a:r>
              <a:rPr lang="en-US" dirty="0" smtClean="0"/>
              <a:t>is and how great of a leader he is for the country.(1)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 of personality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828800"/>
            <a:ext cx="9677398" cy="10668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dirty="0"/>
              <a:t>Cult of personality is a </a:t>
            </a:r>
            <a:r>
              <a:rPr lang="en-US" dirty="0" smtClean="0"/>
              <a:t>term, </a:t>
            </a:r>
            <a:r>
              <a:rPr lang="en-US" dirty="0"/>
              <a:t>which refers to a situation where a public figure is presented to the populace via propaganda as an amazing person who should be </a:t>
            </a:r>
            <a:r>
              <a:rPr lang="en-US" dirty="0" smtClean="0"/>
              <a:t>admired.(1)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3006256"/>
            <a:ext cx="4705350" cy="2445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3012" y="5542384"/>
            <a:ext cx="5105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Adolf Hitler </a:t>
            </a:r>
            <a:r>
              <a:rPr lang="en-US" dirty="0"/>
              <a:t>used portraits, </a:t>
            </a:r>
            <a:r>
              <a:rPr lang="en-US" dirty="0" smtClean="0"/>
              <a:t>inspiring </a:t>
            </a:r>
            <a:r>
              <a:rPr lang="en-US" dirty="0"/>
              <a:t>speeches and mass rallies broadcasted to the entire nation </a:t>
            </a:r>
            <a:r>
              <a:rPr lang="en-US" dirty="0" smtClean="0"/>
              <a:t>to portray how great he was to the citizens of Germany. 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877" y="3684335"/>
            <a:ext cx="4572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(2)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12" y="2869163"/>
            <a:ext cx="3962400" cy="2582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85177" y="3712035"/>
            <a:ext cx="53339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(3)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22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2286000"/>
            <a:ext cx="2785136" cy="1576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Indoctrination and mobilization of supporters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802" y="1836867"/>
            <a:ext cx="8375810" cy="4953000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           </a:t>
            </a:r>
            <a:r>
              <a:rPr lang="en-US" u="sng" dirty="0" smtClean="0"/>
              <a:t>Mussolini</a:t>
            </a:r>
            <a:r>
              <a:rPr lang="en-US" dirty="0" smtClean="0"/>
              <a:t>					</a:t>
            </a:r>
            <a:r>
              <a:rPr lang="en-US" u="sng" dirty="0" smtClean="0"/>
              <a:t>Hitler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1948" y="3947871"/>
            <a:ext cx="300606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“Marriage of Convenience</a:t>
            </a:r>
            <a:r>
              <a:rPr lang="en-US" sz="1400" dirty="0" smtClean="0"/>
              <a:t>” (4)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8" y="4313367"/>
            <a:ext cx="2641227" cy="1681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5812" y="6172200"/>
            <a:ext cx="209933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 smtClean="0"/>
              <a:t>Squadristi</a:t>
            </a:r>
            <a:r>
              <a:rPr lang="en-US" sz="1400" dirty="0" smtClean="0"/>
              <a:t> (4)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1812" y="2667000"/>
            <a:ext cx="6858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065" y="4876800"/>
            <a:ext cx="5334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(6)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012" y="2265784"/>
            <a:ext cx="2667000" cy="1789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9597" y="4055255"/>
            <a:ext cx="2362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1400" dirty="0"/>
              <a:t>S</a:t>
            </a:r>
            <a:r>
              <a:rPr lang="en-US" sz="1400" dirty="0" smtClean="0"/>
              <a:t>peeches (7)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556646" y="2989703"/>
            <a:ext cx="68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012" y="4448434"/>
            <a:ext cx="2514599" cy="17550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9596" y="6315316"/>
            <a:ext cx="204901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Propaganda (8)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368185" y="5325941"/>
            <a:ext cx="8298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Propaganda and control of media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         </a:t>
            </a:r>
            <a:r>
              <a:rPr lang="en-US" u="sng" dirty="0" smtClean="0"/>
              <a:t>Stalin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u="sng" dirty="0"/>
              <a:t>Lord Kitchener </a:t>
            </a:r>
            <a:endParaRPr lang="en-US" u="sng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2362200"/>
            <a:ext cx="3205235" cy="1947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813" y="4495800"/>
            <a:ext cx="32052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Use of posters during Russian revolution (9)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2946" y="3165315"/>
            <a:ext cx="533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(9)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05" y="5017735"/>
            <a:ext cx="1762125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8521" y="5486400"/>
            <a:ext cx="1600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Pravda </a:t>
            </a:r>
            <a:r>
              <a:rPr lang="en-US" sz="1400" dirty="0"/>
              <a:t>newspaper of the 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Russian revolution (10)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6132" y="5562600"/>
            <a:ext cx="609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(10)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48" y="2262863"/>
            <a:ext cx="2280364" cy="18899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27171" y="4008276"/>
            <a:ext cx="240111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“Your </a:t>
            </a:r>
            <a:r>
              <a:rPr lang="en-US" sz="1400" dirty="0"/>
              <a:t>Country Needs </a:t>
            </a:r>
            <a:r>
              <a:rPr lang="en-US" sz="1400" dirty="0" smtClean="0"/>
              <a:t>You”-Lord Kitchener the </a:t>
            </a:r>
            <a:r>
              <a:rPr lang="en-US" sz="1400" dirty="0"/>
              <a:t>day after Britain declared war on </a:t>
            </a:r>
            <a:r>
              <a:rPr lang="en-US" sz="1400" dirty="0" smtClean="0"/>
              <a:t>Germany (11)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412" y="4876206"/>
            <a:ext cx="2125227" cy="14329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75412" y="6366197"/>
            <a:ext cx="24011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Poster symbol </a:t>
            </a:r>
            <a:r>
              <a:rPr lang="en-US" sz="1400" dirty="0"/>
              <a:t>of army and </a:t>
            </a:r>
            <a:r>
              <a:rPr lang="en-US" sz="1400" dirty="0" smtClean="0"/>
              <a:t>empire (12)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791896" y="2964754"/>
            <a:ext cx="838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706951" y="5476531"/>
            <a:ext cx="12564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Terror/fear and violence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              </a:t>
            </a:r>
            <a:r>
              <a:rPr lang="en-US" u="sng" dirty="0" smtClean="0"/>
              <a:t>Stalin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r>
              <a:rPr lang="en-US" sz="1400" dirty="0" smtClean="0"/>
              <a:t>sent </a:t>
            </a:r>
            <a:r>
              <a:rPr lang="en-US" sz="1400" dirty="0"/>
              <a:t>many innocent people to their deaths, or to “</a:t>
            </a:r>
            <a:r>
              <a:rPr lang="en-US" sz="1400" dirty="0" smtClean="0"/>
              <a:t>gulags. </a:t>
            </a:r>
            <a:r>
              <a:rPr lang="en-US" sz="1400" dirty="0"/>
              <a:t>Stalin said he was “cleansing” the Communist party of all the traitors to Russia(13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                    </a:t>
            </a:r>
            <a:r>
              <a:rPr lang="en-US" u="sng" dirty="0" smtClean="0"/>
              <a:t>Hitler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r>
              <a:rPr lang="en-US" sz="1400" dirty="0" smtClean="0"/>
              <a:t>Hitler took away all privacy </a:t>
            </a:r>
            <a:r>
              <a:rPr lang="en-US" sz="1400" dirty="0"/>
              <a:t>of citizens, individual rights and They arrested Socialists, Communists, trade union leaders, and others who had spoken out against the Nazi party; some were </a:t>
            </a:r>
            <a:r>
              <a:rPr lang="en-US" sz="1400" dirty="0" smtClean="0"/>
              <a:t>murdered.(15)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2667000"/>
            <a:ext cx="4927806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012" y="3571782"/>
            <a:ext cx="609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318" y="2514600"/>
            <a:ext cx="1581150" cy="2200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15" y="2514600"/>
            <a:ext cx="2286000" cy="2200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90937" y="3586412"/>
            <a:ext cx="9143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Removal of all opposition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                    </a:t>
            </a:r>
            <a:r>
              <a:rPr lang="en-US" u="sng" dirty="0" smtClean="0"/>
              <a:t>Stalin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r>
              <a:rPr lang="en-US" sz="1400" dirty="0" smtClean="0"/>
              <a:t>Stalin gained power over Trotsky through </a:t>
            </a:r>
            <a:r>
              <a:rPr lang="en-US" sz="1400" dirty="0"/>
              <a:t>a number of campaigns of repression against groups </a:t>
            </a:r>
            <a:r>
              <a:rPr lang="en-US" sz="1400" dirty="0" smtClean="0"/>
              <a:t>which opposed </a:t>
            </a:r>
            <a:r>
              <a:rPr lang="en-US" sz="1400" dirty="0"/>
              <a:t>the Communist Party and Stalin himself. </a:t>
            </a:r>
            <a:r>
              <a:rPr lang="en-US" sz="1400" dirty="0" smtClean="0"/>
              <a:t>(16)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u="sng" dirty="0" smtClean="0"/>
              <a:t>Hitler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r>
              <a:rPr lang="en-US" sz="1400" dirty="0" smtClean="0"/>
              <a:t>Hitler promised </a:t>
            </a:r>
            <a:r>
              <a:rPr lang="en-US" sz="1400" dirty="0"/>
              <a:t>the disenchanted a better life and a new and glorious </a:t>
            </a:r>
            <a:r>
              <a:rPr lang="en-US" sz="1400" dirty="0" smtClean="0"/>
              <a:t>Germany. German government was lacked confidence and power, Hitler declared he would change that. (18)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2438400"/>
            <a:ext cx="4724400" cy="2355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952" y="3265370"/>
            <a:ext cx="914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92" y="2438400"/>
            <a:ext cx="4449308" cy="2419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44577" y="3587996"/>
            <a:ext cx="1066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Aggressive militarism and the glorification of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u="sng" dirty="0" smtClean="0"/>
              <a:t>Hitler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r>
              <a:rPr lang="en-US" sz="1400" dirty="0" smtClean="0"/>
              <a:t>Hitler </a:t>
            </a:r>
            <a:r>
              <a:rPr lang="en-US" sz="1400" dirty="0"/>
              <a:t>shifted his central strategy to focus on breaking the alliance of his main opponents (Britain, the United States and the Soviet Union</a:t>
            </a:r>
            <a:r>
              <a:rPr lang="en-US" sz="1400" dirty="0" smtClean="0"/>
              <a:t>) by force.(20)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u="sng" dirty="0" smtClean="0"/>
              <a:t>Mussolini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 algn="ctr">
              <a:buNone/>
            </a:pPr>
            <a:r>
              <a:rPr lang="en-US" sz="1400" dirty="0" smtClean="0"/>
              <a:t>“</a:t>
            </a:r>
            <a:r>
              <a:rPr lang="en-US" sz="1400" dirty="0"/>
              <a:t>thirst for military glory” </a:t>
            </a:r>
            <a:r>
              <a:rPr lang="en-US" sz="1400" dirty="0" smtClean="0"/>
              <a:t>(22)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2362200"/>
            <a:ext cx="4114800" cy="2775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812" y="3408117"/>
            <a:ext cx="8538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(21)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2" y="2364644"/>
            <a:ext cx="3930649" cy="2947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06834" y="3578933"/>
            <a:ext cx="1143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promotion of radical beliefs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u="sng" dirty="0" smtClean="0"/>
              <a:t>Hitler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r>
              <a:rPr lang="en-US" sz="1400" dirty="0" smtClean="0"/>
              <a:t>Hitler </a:t>
            </a:r>
            <a:r>
              <a:rPr lang="en-US" sz="1400" dirty="0"/>
              <a:t>spread his beliefs in racial "purity" and in the superiority of the "Germanic race“. the ideal "Aryan" was blond, blue-eyed, and </a:t>
            </a:r>
            <a:r>
              <a:rPr lang="en-US" sz="1400" dirty="0" smtClean="0"/>
              <a:t>tall. (24)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u="sng" dirty="0" smtClean="0"/>
              <a:t>Stalin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 algn="ctr">
              <a:buNone/>
            </a:pPr>
            <a:r>
              <a:rPr lang="en-US" sz="1400" dirty="0" smtClean="0"/>
              <a:t>“</a:t>
            </a:r>
            <a:r>
              <a:rPr lang="en-US" sz="1400" dirty="0"/>
              <a:t>socialism in one </a:t>
            </a:r>
            <a:r>
              <a:rPr lang="en-US" sz="1400" dirty="0" smtClean="0"/>
              <a:t>country”</a:t>
            </a:r>
          </a:p>
          <a:p>
            <a:pPr marL="45720" indent="0" algn="ctr">
              <a:buNone/>
            </a:pPr>
            <a:r>
              <a:rPr lang="en-US" sz="1400" dirty="0" smtClean="0"/>
              <a:t>“revolution</a:t>
            </a:r>
            <a:r>
              <a:rPr lang="en-US" sz="1400" dirty="0"/>
              <a:t>, devoid of ideological </a:t>
            </a:r>
            <a:r>
              <a:rPr lang="en-US" sz="1400" dirty="0" smtClean="0"/>
              <a:t>sentiment” (26)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3" y="3112192"/>
            <a:ext cx="2405994" cy="167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470" y="3185911"/>
            <a:ext cx="2648059" cy="1524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2732" y="3829684"/>
            <a:ext cx="6096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(25)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654" y="2843253"/>
            <a:ext cx="3928384" cy="22097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81854" y="3948111"/>
            <a:ext cx="990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(27)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 OF DEMOCRACY THAT LEAD TO SUPPORT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u="sng" dirty="0" smtClean="0"/>
              <a:t>Mussolini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r>
              <a:rPr lang="en-US" sz="1400" dirty="0" smtClean="0"/>
              <a:t>Italy was promised resources after the war that were never </a:t>
            </a:r>
            <a:r>
              <a:rPr lang="en-US" sz="1400" dirty="0"/>
              <a:t>given. Mussolini </a:t>
            </a:r>
            <a:r>
              <a:rPr lang="en-US" sz="1400" dirty="0" smtClean="0"/>
              <a:t>then </a:t>
            </a:r>
            <a:r>
              <a:rPr lang="en-US" sz="1400" dirty="0"/>
              <a:t>created a coalition </a:t>
            </a:r>
            <a:r>
              <a:rPr lang="en-US" sz="1400" dirty="0" smtClean="0"/>
              <a:t>government that got support from multiple sources. (28)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u="sng" dirty="0" smtClean="0"/>
              <a:t>Stalin</a:t>
            </a:r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r>
              <a:rPr lang="en-US" sz="1400" dirty="0" smtClean="0"/>
              <a:t>War </a:t>
            </a:r>
            <a:r>
              <a:rPr lang="en-US" sz="1400" dirty="0"/>
              <a:t>should be avoided if all possible so all energy could be spent strengthening the regime and building industry. Stalin’s principals would bend and adapt to the foreign relations </a:t>
            </a:r>
            <a:r>
              <a:rPr lang="en-US" sz="1400" dirty="0" smtClean="0"/>
              <a:t>climate. (30)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2362200"/>
            <a:ext cx="3830787" cy="2394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828" y="3388505"/>
            <a:ext cx="990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(29)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2" y="2340429"/>
            <a:ext cx="3381745" cy="2498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157" y="3418745"/>
            <a:ext cx="12664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(31)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Europe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European continent presentation (widescreen).potx" id="{93DEBF6E-C676-4C72-9DD7-621273DDECFE}" vid="{719760C6-CFEC-4778-9111-FACB3746580C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European continent presentation (widescreen)</Template>
  <TotalTime>260</TotalTime>
  <Words>1428</Words>
  <Application>Microsoft Office PowerPoint</Application>
  <PresentationFormat>Custom</PresentationFormat>
  <Paragraphs>165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Continental Europe 16x9</vt:lpstr>
      <vt:lpstr>Rise of totalitarianism</vt:lpstr>
      <vt:lpstr>Cult of personality</vt:lpstr>
      <vt:lpstr>Indoctrination and mobilization of supporters</vt:lpstr>
      <vt:lpstr>Propaganda and control of media</vt:lpstr>
      <vt:lpstr>Terror/fear and violence</vt:lpstr>
      <vt:lpstr>Removal of all opposition </vt:lpstr>
      <vt:lpstr>Aggressive militarism and the glorification of war</vt:lpstr>
      <vt:lpstr>The promotion of radical beliefs</vt:lpstr>
      <vt:lpstr>FAILURE OF DEMOCRACY THAT LEAD TO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 of totalitarianism</dc:title>
  <dc:creator>tech</dc:creator>
  <cp:lastModifiedBy>Rob Lewis</cp:lastModifiedBy>
  <cp:revision>29</cp:revision>
  <dcterms:created xsi:type="dcterms:W3CDTF">2018-03-13T17:14:58Z</dcterms:created>
  <dcterms:modified xsi:type="dcterms:W3CDTF">2018-06-07T20:42:35Z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